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7"/>
  </p:notesMasterIdLst>
  <p:sldIdLst>
    <p:sldId id="283" r:id="rId4"/>
    <p:sldId id="257" r:id="rId5"/>
    <p:sldId id="314" r:id="rId6"/>
    <p:sldId id="258" r:id="rId7"/>
    <p:sldId id="264" r:id="rId8"/>
    <p:sldId id="259" r:id="rId9"/>
    <p:sldId id="260" r:id="rId10"/>
    <p:sldId id="289" r:id="rId11"/>
    <p:sldId id="301" r:id="rId12"/>
    <p:sldId id="294" r:id="rId13"/>
    <p:sldId id="295" r:id="rId14"/>
    <p:sldId id="282" r:id="rId15"/>
    <p:sldId id="265" r:id="rId16"/>
  </p:sldIdLst>
  <p:sldSz cx="18288000" cy="10288588"/>
  <p:notesSz cx="6858000" cy="9144000"/>
  <p:embeddedFontLst>
    <p:embeddedFont>
      <p:font typeface="Calibri" panose="020F0502020204030204" pitchFamily="34" charset="0"/>
      <p:regular r:id="rId18"/>
      <p:bold r:id="rId19"/>
      <p:italic r:id="rId20"/>
      <p:boldItalic r:id="rId21"/>
    </p:embeddedFont>
    <p:embeddedFont>
      <p:font typeface="Calibri Light" panose="020F0302020204030204" pitchFamily="34" charset="0"/>
      <p:regular r:id="rId22"/>
      <p:italic r:id="rId2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21" autoAdjust="0"/>
    <p:restoredTop sz="94061" autoAdjust="0"/>
  </p:normalViewPr>
  <p:slideViewPr>
    <p:cSldViewPr snapToGrid="0">
      <p:cViewPr varScale="1">
        <p:scale>
          <a:sx n="46" d="100"/>
          <a:sy n="46" d="100"/>
        </p:scale>
        <p:origin x="66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font" Target="fonts/font4.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6.fntdata"/><Relationship Id="rId10" Type="http://schemas.openxmlformats.org/officeDocument/2006/relationships/slide" Target="slides/slide7.xml"/><Relationship Id="rId19" Type="http://schemas.openxmlformats.org/officeDocument/2006/relationships/font" Target="fonts/font2.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5.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10/26/2023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3121648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1303232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28186775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3150899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Concurrency vs Parallelism</a:t>
            </a:r>
          </a:p>
        </p:txBody>
      </p:sp>
      <p:graphicFrame>
        <p:nvGraphicFramePr>
          <p:cNvPr id="4" name="Table 4">
            <a:extLst>
              <a:ext uri="{FF2B5EF4-FFF2-40B4-BE49-F238E27FC236}">
                <a16:creationId xmlns:a16="http://schemas.microsoft.com/office/drawing/2014/main" id="{174C6F3E-7F20-933F-1D91-CD8D73C93930}"/>
              </a:ext>
            </a:extLst>
          </p:cNvPr>
          <p:cNvGraphicFramePr>
            <a:graphicFrameLocks noGrp="1"/>
          </p:cNvGraphicFramePr>
          <p:nvPr>
            <p:extLst>
              <p:ext uri="{D42A27DB-BD31-4B8C-83A1-F6EECF244321}">
                <p14:modId xmlns:p14="http://schemas.microsoft.com/office/powerpoint/2010/main" val="2145618870"/>
              </p:ext>
            </p:extLst>
          </p:nvPr>
        </p:nvGraphicFramePr>
        <p:xfrm>
          <a:off x="1611085" y="2407920"/>
          <a:ext cx="14746516" cy="5913120"/>
        </p:xfrm>
        <a:graphic>
          <a:graphicData uri="http://schemas.openxmlformats.org/drawingml/2006/table">
            <a:tbl>
              <a:tblPr firstRow="1" bandRow="1">
                <a:tableStyleId>{5C22544A-7EE6-4342-B048-85BDC9FD1C3A}</a:tableStyleId>
              </a:tblPr>
              <a:tblGrid>
                <a:gridCol w="7373258">
                  <a:extLst>
                    <a:ext uri="{9D8B030D-6E8A-4147-A177-3AD203B41FA5}">
                      <a16:colId xmlns:a16="http://schemas.microsoft.com/office/drawing/2014/main" val="2564663331"/>
                    </a:ext>
                  </a:extLst>
                </a:gridCol>
                <a:gridCol w="7373258">
                  <a:extLst>
                    <a:ext uri="{9D8B030D-6E8A-4147-A177-3AD203B41FA5}">
                      <a16:colId xmlns:a16="http://schemas.microsoft.com/office/drawing/2014/main" val="1973136284"/>
                    </a:ext>
                  </a:extLst>
                </a:gridCol>
              </a:tblGrid>
              <a:tr h="370840">
                <a:tc>
                  <a:txBody>
                    <a:bodyPr/>
                    <a:lstStyle/>
                    <a:p>
                      <a:pPr algn="ctr"/>
                      <a:r>
                        <a:rPr lang="en-US" sz="3200" dirty="0">
                          <a:solidFill>
                            <a:schemeClr val="bg1"/>
                          </a:solidFill>
                          <a:latin typeface="Arial" panose="020B0604020202020204" pitchFamily="34" charset="0"/>
                          <a:cs typeface="Arial" panose="020B0604020202020204" pitchFamily="34" charset="0"/>
                        </a:rPr>
                        <a:t>Concurrency</a:t>
                      </a:r>
                    </a:p>
                    <a:p>
                      <a:pPr algn="ctr"/>
                      <a:endParaRPr lang="en-IN" sz="3200" dirty="0">
                        <a:solidFill>
                          <a:schemeClr val="bg1"/>
                        </a:solidFill>
                        <a:latin typeface="Arial" panose="020B0604020202020204" pitchFamily="34" charset="0"/>
                        <a:cs typeface="Arial" panose="020B0604020202020204" pitchFamily="34" charset="0"/>
                      </a:endParaRPr>
                    </a:p>
                  </a:txBody>
                  <a:tcPr/>
                </a:tc>
                <a:tc>
                  <a:txBody>
                    <a:bodyPr/>
                    <a:lstStyle/>
                    <a:p>
                      <a:pPr algn="ctr"/>
                      <a:r>
                        <a:rPr lang="en-US" sz="3200" dirty="0">
                          <a:solidFill>
                            <a:schemeClr val="bg1"/>
                          </a:solidFill>
                          <a:latin typeface="Arial" panose="020B0604020202020204" pitchFamily="34" charset="0"/>
                          <a:cs typeface="Arial" panose="020B0604020202020204" pitchFamily="34" charset="0"/>
                        </a:rPr>
                        <a:t>Parallelism</a:t>
                      </a:r>
                      <a:endParaRPr lang="en-IN" sz="3200" dirty="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551264083"/>
                  </a:ext>
                </a:extLst>
              </a:tr>
              <a:tr h="370840">
                <a:tc>
                  <a:txBody>
                    <a:bodyPr/>
                    <a:lstStyle/>
                    <a:p>
                      <a:r>
                        <a:rPr lang="en-US" sz="2400" dirty="0">
                          <a:solidFill>
                            <a:schemeClr val="tx1">
                              <a:lumMod val="50000"/>
                              <a:lumOff val="50000"/>
                            </a:schemeClr>
                          </a:solidFill>
                          <a:latin typeface="Arial" panose="020B0604020202020204" pitchFamily="34" charset="0"/>
                          <a:cs typeface="Arial" panose="020B0604020202020204" pitchFamily="34" charset="0"/>
                        </a:rPr>
                        <a:t>Concurrency is about handling numerous tasks at once.</a:t>
                      </a:r>
                      <a:endParaRPr lang="en-IN" sz="2400" dirty="0">
                        <a:solidFill>
                          <a:schemeClr val="tx1">
                            <a:lumMod val="50000"/>
                            <a:lumOff val="50000"/>
                          </a:schemeClr>
                        </a:solidFill>
                        <a:latin typeface="Arial" panose="020B0604020202020204" pitchFamily="34" charset="0"/>
                        <a:cs typeface="Arial" panose="020B0604020202020204" pitchFamily="34" charset="0"/>
                      </a:endParaRPr>
                    </a:p>
                  </a:txBody>
                  <a:tcPr/>
                </a:tc>
                <a:tc>
                  <a:txBody>
                    <a:bodyPr/>
                    <a:lstStyle/>
                    <a:p>
                      <a:r>
                        <a:rPr lang="en-US" sz="2400" dirty="0">
                          <a:solidFill>
                            <a:schemeClr val="tx1">
                              <a:lumMod val="50000"/>
                              <a:lumOff val="50000"/>
                            </a:schemeClr>
                          </a:solidFill>
                          <a:latin typeface="Arial" panose="020B0604020202020204" pitchFamily="34" charset="0"/>
                          <a:cs typeface="Arial" panose="020B0604020202020204" pitchFamily="34" charset="0"/>
                        </a:rPr>
                        <a:t>Parallelism is about doing lots of tasks at once.</a:t>
                      </a:r>
                      <a:endParaRPr lang="en-IN" sz="2400" dirty="0">
                        <a:solidFill>
                          <a:schemeClr val="tx1">
                            <a:lumMod val="50000"/>
                            <a:lumOff val="50000"/>
                          </a:schemeClr>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97112416"/>
                  </a:ext>
                </a:extLst>
              </a:tr>
              <a:tr h="370840">
                <a:tc>
                  <a:txBody>
                    <a:bodyPr/>
                    <a:lstStyle/>
                    <a:p>
                      <a:r>
                        <a:rPr lang="en-US" sz="2400" dirty="0">
                          <a:solidFill>
                            <a:schemeClr val="tx1">
                              <a:lumMod val="50000"/>
                              <a:lumOff val="50000"/>
                            </a:schemeClr>
                          </a:solidFill>
                          <a:latin typeface="Arial" panose="020B0604020202020204" pitchFamily="34" charset="0"/>
                          <a:cs typeface="Arial" panose="020B0604020202020204" pitchFamily="34" charset="0"/>
                        </a:rPr>
                        <a:t>This means that you are working to manage numerous tasks done at once in a given period of time.</a:t>
                      </a:r>
                      <a:endParaRPr lang="en-IN" sz="2400" dirty="0">
                        <a:solidFill>
                          <a:schemeClr val="tx1">
                            <a:lumMod val="50000"/>
                            <a:lumOff val="50000"/>
                          </a:schemeClr>
                        </a:solidFill>
                        <a:latin typeface="Arial" panose="020B0604020202020204" pitchFamily="34" charset="0"/>
                        <a:cs typeface="Arial" panose="020B0604020202020204" pitchFamily="34" charset="0"/>
                      </a:endParaRPr>
                    </a:p>
                  </a:txBody>
                  <a:tcPr/>
                </a:tc>
                <a:tc>
                  <a:txBody>
                    <a:bodyPr/>
                    <a:lstStyle/>
                    <a:p>
                      <a:r>
                        <a:rPr lang="en-US" sz="2400" dirty="0">
                          <a:solidFill>
                            <a:schemeClr val="tx1">
                              <a:lumMod val="50000"/>
                              <a:lumOff val="50000"/>
                            </a:schemeClr>
                          </a:solidFill>
                          <a:latin typeface="Arial" panose="020B0604020202020204" pitchFamily="34" charset="0"/>
                          <a:cs typeface="Arial" panose="020B0604020202020204" pitchFamily="34" charset="0"/>
                        </a:rPr>
                        <a:t>This means that even if we have two tasks, they are continuously working without any breaks in between them.</a:t>
                      </a:r>
                      <a:endParaRPr lang="en-IN" sz="2400" dirty="0">
                        <a:solidFill>
                          <a:schemeClr val="tx1">
                            <a:lumMod val="50000"/>
                            <a:lumOff val="50000"/>
                          </a:schemeClr>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384185800"/>
                  </a:ext>
                </a:extLst>
              </a:tr>
              <a:tr h="370840">
                <a:tc>
                  <a:txBody>
                    <a:bodyPr/>
                    <a:lstStyle/>
                    <a:p>
                      <a:r>
                        <a:rPr lang="en-US" sz="2400" dirty="0">
                          <a:solidFill>
                            <a:schemeClr val="tx1">
                              <a:lumMod val="50000"/>
                              <a:lumOff val="50000"/>
                            </a:schemeClr>
                          </a:solidFill>
                          <a:latin typeface="Arial" panose="020B0604020202020204" pitchFamily="34" charset="0"/>
                          <a:cs typeface="Arial" panose="020B0604020202020204" pitchFamily="34" charset="0"/>
                        </a:rPr>
                        <a:t>Concurrency is suitable for I/O-bound tasks, where tasks are often waiting for external events.</a:t>
                      </a:r>
                      <a:endParaRPr lang="en-IN" sz="2400" dirty="0">
                        <a:solidFill>
                          <a:schemeClr val="tx1">
                            <a:lumMod val="50000"/>
                            <a:lumOff val="50000"/>
                          </a:schemeClr>
                        </a:solidFill>
                        <a:latin typeface="Arial" panose="020B0604020202020204" pitchFamily="34" charset="0"/>
                        <a:cs typeface="Arial" panose="020B0604020202020204" pitchFamily="34" charset="0"/>
                      </a:endParaRPr>
                    </a:p>
                  </a:txBody>
                  <a:tcPr/>
                </a:tc>
                <a:tc>
                  <a:txBody>
                    <a:bodyPr/>
                    <a:lstStyle/>
                    <a:p>
                      <a:r>
                        <a:rPr lang="en-US" sz="2400" dirty="0">
                          <a:solidFill>
                            <a:schemeClr val="tx1">
                              <a:lumMod val="50000"/>
                              <a:lumOff val="50000"/>
                            </a:schemeClr>
                          </a:solidFill>
                          <a:latin typeface="Arial" panose="020B0604020202020204" pitchFamily="34" charset="0"/>
                          <a:cs typeface="Arial" panose="020B0604020202020204" pitchFamily="34" charset="0"/>
                        </a:rPr>
                        <a:t>Parallelism is suitable for CPU-bound tasks, where computations can be divided into independent parts.</a:t>
                      </a:r>
                      <a:endParaRPr lang="en-IN" sz="2400" dirty="0">
                        <a:solidFill>
                          <a:schemeClr val="tx1">
                            <a:lumMod val="50000"/>
                            <a:lumOff val="50000"/>
                          </a:schemeClr>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36258244"/>
                  </a:ext>
                </a:extLst>
              </a:tr>
              <a:tr h="370840">
                <a:tc>
                  <a:txBody>
                    <a:bodyPr/>
                    <a:lstStyle/>
                    <a:p>
                      <a:r>
                        <a:rPr lang="en-US" sz="2400" dirty="0">
                          <a:solidFill>
                            <a:schemeClr val="tx1">
                              <a:lumMod val="50000"/>
                              <a:lumOff val="50000"/>
                            </a:schemeClr>
                          </a:solidFill>
                          <a:latin typeface="Arial" panose="020B0604020202020204" pitchFamily="34" charset="0"/>
                          <a:cs typeface="Arial" panose="020B0604020202020204" pitchFamily="34" charset="0"/>
                        </a:rPr>
                        <a:t>It does not require multiple CPU cores, and tasks may share CPU time.</a:t>
                      </a:r>
                      <a:endParaRPr lang="en-IN" sz="2400" dirty="0">
                        <a:solidFill>
                          <a:schemeClr val="tx1">
                            <a:lumMod val="50000"/>
                            <a:lumOff val="50000"/>
                          </a:schemeClr>
                        </a:solidFill>
                        <a:latin typeface="Arial" panose="020B0604020202020204" pitchFamily="34" charset="0"/>
                        <a:cs typeface="Arial" panose="020B0604020202020204" pitchFamily="34" charset="0"/>
                      </a:endParaRPr>
                    </a:p>
                  </a:txBody>
                  <a:tcPr/>
                </a:tc>
                <a:tc>
                  <a:txBody>
                    <a:bodyPr/>
                    <a:lstStyle/>
                    <a:p>
                      <a:r>
                        <a:rPr lang="en-US" sz="2400" dirty="0">
                          <a:solidFill>
                            <a:schemeClr val="tx1">
                              <a:lumMod val="50000"/>
                              <a:lumOff val="50000"/>
                            </a:schemeClr>
                          </a:solidFill>
                          <a:latin typeface="Arial" panose="020B0604020202020204" pitchFamily="34" charset="0"/>
                          <a:cs typeface="Arial" panose="020B0604020202020204" pitchFamily="34" charset="0"/>
                        </a:rPr>
                        <a:t>It requires CPU cores.</a:t>
                      </a:r>
                      <a:endParaRPr lang="en-IN" sz="2400" dirty="0">
                        <a:solidFill>
                          <a:schemeClr val="tx1">
                            <a:lumMod val="50000"/>
                            <a:lumOff val="50000"/>
                          </a:schemeClr>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273960872"/>
                  </a:ext>
                </a:extLst>
              </a:tr>
              <a:tr h="370840">
                <a:tc>
                  <a:txBody>
                    <a:bodyPr/>
                    <a:lstStyle/>
                    <a:p>
                      <a:r>
                        <a:rPr lang="en-US" sz="2400" dirty="0">
                          <a:solidFill>
                            <a:schemeClr val="tx1">
                              <a:lumMod val="50000"/>
                              <a:lumOff val="50000"/>
                            </a:schemeClr>
                          </a:solidFill>
                          <a:latin typeface="Arial" panose="020B0604020202020204" pitchFamily="34" charset="0"/>
                          <a:cs typeface="Arial" panose="020B0604020202020204" pitchFamily="34" charset="0"/>
                        </a:rPr>
                        <a:t>Concurrency can be achieved using techniques like multithreading, multiprocessing, or goroutines in Go.</a:t>
                      </a:r>
                      <a:endParaRPr lang="en-IN" sz="2400" dirty="0">
                        <a:solidFill>
                          <a:schemeClr val="tx1">
                            <a:lumMod val="50000"/>
                            <a:lumOff val="50000"/>
                          </a:schemeClr>
                        </a:solidFill>
                        <a:latin typeface="Arial" panose="020B0604020202020204" pitchFamily="34" charset="0"/>
                        <a:cs typeface="Arial" panose="020B0604020202020204" pitchFamily="34" charset="0"/>
                      </a:endParaRPr>
                    </a:p>
                  </a:txBody>
                  <a:tcPr/>
                </a:tc>
                <a:tc>
                  <a:txBody>
                    <a:bodyPr/>
                    <a:lstStyle/>
                    <a:p>
                      <a:r>
                        <a:rPr lang="en-US" sz="2400" dirty="0">
                          <a:solidFill>
                            <a:schemeClr val="tx1">
                              <a:lumMod val="50000"/>
                              <a:lumOff val="50000"/>
                            </a:schemeClr>
                          </a:solidFill>
                          <a:latin typeface="Arial" panose="020B0604020202020204" pitchFamily="34" charset="0"/>
                          <a:cs typeface="Arial" panose="020B0604020202020204" pitchFamily="34" charset="0"/>
                        </a:rPr>
                        <a:t>Parallelism can be achieved using techniques like multi-threading, multi-processing, and distributed computing.</a:t>
                      </a:r>
                      <a:endParaRPr lang="en-IN" sz="2400" dirty="0">
                        <a:solidFill>
                          <a:schemeClr val="tx1">
                            <a:lumMod val="50000"/>
                            <a:lumOff val="50000"/>
                          </a:schemeClr>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874135266"/>
                  </a:ext>
                </a:extLst>
              </a:tr>
            </a:tbl>
          </a:graphicData>
        </a:graphic>
      </p:graphicFrame>
    </p:spTree>
    <p:extLst>
      <p:ext uri="{BB962C8B-B14F-4D97-AF65-F5344CB8AC3E}">
        <p14:creationId xmlns:p14="http://schemas.microsoft.com/office/powerpoint/2010/main" val="266801550"/>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Concurrency Constructs</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986971" y="2055085"/>
            <a:ext cx="16314057" cy="1300592"/>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Golang has built-in concurrency constructs: </a:t>
            </a:r>
            <a:r>
              <a:rPr lang="en-US" sz="2400" b="1" dirty="0">
                <a:solidFill>
                  <a:schemeClr val="tx1">
                    <a:lumMod val="65000"/>
                    <a:lumOff val="35000"/>
                  </a:schemeClr>
                </a:solidFill>
                <a:latin typeface="Arial" panose="020B0604020202020204" pitchFamily="34" charset="0"/>
                <a:cs typeface="Arial" panose="020B0604020202020204" pitchFamily="34" charset="0"/>
              </a:rPr>
              <a:t>goroutines</a:t>
            </a:r>
            <a:r>
              <a:rPr lang="en-US" sz="2400" dirty="0">
                <a:solidFill>
                  <a:schemeClr val="tx1">
                    <a:lumMod val="65000"/>
                    <a:lumOff val="35000"/>
                  </a:schemeClr>
                </a:solidFill>
                <a:latin typeface="Arial" panose="020B0604020202020204" pitchFamily="34" charset="0"/>
                <a:cs typeface="Arial" panose="020B0604020202020204" pitchFamily="34" charset="0"/>
              </a:rPr>
              <a:t> and </a:t>
            </a:r>
            <a:r>
              <a:rPr lang="en-US" sz="2400" b="1" dirty="0">
                <a:solidFill>
                  <a:schemeClr val="tx1">
                    <a:lumMod val="65000"/>
                    <a:lumOff val="35000"/>
                  </a:schemeClr>
                </a:solidFill>
                <a:latin typeface="Arial" panose="020B0604020202020204" pitchFamily="34" charset="0"/>
                <a:cs typeface="Arial" panose="020B0604020202020204" pitchFamily="34" charset="0"/>
              </a:rPr>
              <a:t>channels</a:t>
            </a:r>
            <a:r>
              <a:rPr lang="en-US" sz="2400" dirty="0">
                <a:solidFill>
                  <a:schemeClr val="tx1">
                    <a:lumMod val="65000"/>
                    <a:lumOff val="35000"/>
                  </a:schemeClr>
                </a:solidFill>
                <a:latin typeface="Arial" panose="020B0604020202020204" pitchFamily="34" charset="0"/>
                <a:cs typeface="Arial" panose="020B0604020202020204" pitchFamily="34" charset="0"/>
              </a:rPr>
              <a:t>.</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Goroutines are cheap, lightweight threads. Channels are the conduits that allow for communication between goroutines.</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986971" y="3978083"/>
            <a:ext cx="8157029" cy="3119403"/>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Goroutine: A goroutine is a function that runs independently of the function that started it.</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9" name="Rectangle: Rounded Corners 8">
            <a:extLst>
              <a:ext uri="{FF2B5EF4-FFF2-40B4-BE49-F238E27FC236}">
                <a16:creationId xmlns:a16="http://schemas.microsoft.com/office/drawing/2014/main" id="{DF0C50CE-E0E3-F6B3-0F2F-07B429B56AA5}"/>
              </a:ext>
            </a:extLst>
          </p:cNvPr>
          <p:cNvSpPr/>
          <p:nvPr/>
        </p:nvSpPr>
        <p:spPr bwMode="auto">
          <a:xfrm>
            <a:off x="9368971" y="6212698"/>
            <a:ext cx="8157029" cy="3119404"/>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Go Channel: A channel is a pipeline for sending and receiving data. Channels provide a way for one goroutine to send structured data to another.</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13269909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Differentiate between concurrency and parallelism</a:t>
            </a:r>
          </a:p>
          <a:p>
            <a:r>
              <a:rPr lang="en-US" dirty="0"/>
              <a:t>Analyze uses of concurrency in Golang</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1000"/>
                                        <p:tgtEl>
                                          <p:spTgt spid="7">
                                            <p:txEl>
                                              <p:pRg st="2" end="2"/>
                                            </p:txEl>
                                          </p:spTgt>
                                        </p:tgtEl>
                                      </p:cBhvr>
                                    </p:animEffect>
                                    <p:anim calcmode="lin" valueType="num">
                                      <p:cBhvr>
                                        <p:cTn id="22"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4: </a:t>
            </a:r>
          </a:p>
          <a:p>
            <a:pPr algn="ctr"/>
            <a:r>
              <a:rPr lang="en-US" sz="6000" b="1" dirty="0">
                <a:solidFill>
                  <a:schemeClr val="bg1"/>
                </a:solidFill>
                <a:latin typeface="Arial" panose="020B0604020202020204" pitchFamily="34" charset="0"/>
                <a:cs typeface="Arial" panose="020B0604020202020204" pitchFamily="34" charset="0"/>
              </a:rPr>
              <a:t>Go Concurrency and Channels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Go Channels</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Select Statement</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1</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b="1" dirty="0">
                <a:solidFill>
                  <a:schemeClr val="bg1"/>
                </a:solidFill>
              </a:rPr>
              <a:t>1. Concurrency in Golang</a:t>
            </a:r>
            <a:endParaRPr lang="en-US" sz="2550" b="1"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Concurrency</a:t>
            </a:r>
          </a:p>
          <a:p>
            <a:r>
              <a:rPr lang="en-US" dirty="0"/>
              <a:t>Uses of Concurrency in Golang</a:t>
            </a:r>
          </a:p>
          <a:p>
            <a:r>
              <a:rPr lang="en-US" dirty="0"/>
              <a:t>Concurrency vs Parallelism</a:t>
            </a:r>
          </a:p>
          <a:p>
            <a:r>
              <a:rPr lang="en-US" dirty="0"/>
              <a:t>Concurrency Constructs</a:t>
            </a:r>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Understand the concept of concurrency in Go</a:t>
            </a:r>
          </a:p>
          <a:p>
            <a:r>
              <a:rPr lang="en-US" dirty="0"/>
              <a:t>Analyze the components in Go concurrency</a:t>
            </a:r>
          </a:p>
          <a:p>
            <a:r>
              <a:rPr lang="en-US" dirty="0"/>
              <a:t>Explore the difference between concurrency and parallelism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txEl>
                                              <p:pRg st="3" end="3"/>
                                            </p:txEl>
                                          </p:spTgt>
                                        </p:tgtEl>
                                        <p:attrNameLst>
                                          <p:attrName>style.visibility</p:attrName>
                                        </p:attrNameLst>
                                      </p:cBhvr>
                                      <p:to>
                                        <p:strVal val="visible"/>
                                      </p:to>
                                    </p:set>
                                    <p:animEffect transition="in" filter="fade">
                                      <p:cBhvr>
                                        <p:cTn id="28" dur="1000"/>
                                        <p:tgtEl>
                                          <p:spTgt spid="6">
                                            <p:txEl>
                                              <p:pRg st="3" end="3"/>
                                            </p:txEl>
                                          </p:spTgt>
                                        </p:tgtEl>
                                      </p:cBhvr>
                                    </p:animEffect>
                                    <p:anim calcmode="lin" valueType="num">
                                      <p:cBhvr>
                                        <p:cTn id="29"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Concurrency</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Concurrency</a:t>
            </a:r>
          </a:p>
        </p:txBody>
      </p:sp>
      <p:sp>
        <p:nvSpPr>
          <p:cNvPr id="4" name="Rectangle: Rounded Corners 3"/>
          <p:cNvSpPr/>
          <p:nvPr/>
        </p:nvSpPr>
        <p:spPr bwMode="auto">
          <a:xfrm>
            <a:off x="607218" y="2424440"/>
            <a:ext cx="13152325" cy="543970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Concurrency in Go is a fundamental feature of the language, and it's designed to make it easy to write efficient, concurrent programs.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Go is designed with built-in support for concurrency, allowing you to create lightweight, independently executing units of work known as goroutines.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Go provides goroutines, channels, and various synchronization primitives to support concurrent programming.</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Concurrency in Go language defines its ability to deal with lots of things at once.</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Concurrency in Go is a key feature that enables programs to efficiently utilize modern multi-core processors and perform tasks in parallel.</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Uses of Concurrency in Golang</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59236" y="6519964"/>
            <a:ext cx="5741604" cy="830997"/>
          </a:xfrm>
          <a:prstGeom prst="rect">
            <a:avLst/>
          </a:prstGeom>
          <a:noFill/>
        </p:spPr>
        <p:txBody>
          <a:bodyPr wrap="square" lIns="0" rIns="0" rtlCol="0" anchor="b">
            <a:spAutoFit/>
          </a:bodyPr>
          <a:lstStyle/>
          <a:p>
            <a:r>
              <a:rPr lang="en-US" sz="2400" noProof="1">
                <a:solidFill>
                  <a:schemeClr val="accent4">
                    <a:lumMod val="75000"/>
                  </a:schemeClr>
                </a:solidFill>
                <a:latin typeface="Arial" panose="020B0604020202020204" pitchFamily="34" charset="0"/>
                <a:cs typeface="Arial" panose="020B0604020202020204" pitchFamily="34" charset="0"/>
              </a:rPr>
              <a:t>Concurrency is essential for building scalable applications.</a:t>
            </a:r>
          </a:p>
        </p:txBody>
      </p:sp>
      <p:sp>
        <p:nvSpPr>
          <p:cNvPr id="14" name="TextBox 13">
            <a:extLst>
              <a:ext uri="{FF2B5EF4-FFF2-40B4-BE49-F238E27FC236}">
                <a16:creationId xmlns:a16="http://schemas.microsoft.com/office/drawing/2014/main" id="{C26809FF-FF25-84F0-C401-7F05FCD6CC98}"/>
              </a:ext>
            </a:extLst>
          </p:cNvPr>
          <p:cNvSpPr txBox="1"/>
          <p:nvPr/>
        </p:nvSpPr>
        <p:spPr>
          <a:xfrm>
            <a:off x="1103085" y="6456870"/>
            <a:ext cx="5127019" cy="1938992"/>
          </a:xfrm>
          <a:prstGeom prst="rect">
            <a:avLst/>
          </a:prstGeom>
          <a:noFill/>
        </p:spPr>
        <p:txBody>
          <a:bodyPr wrap="square" lIns="0" rIns="0" rtlCol="0" anchor="b">
            <a:spAutoFit/>
          </a:bodyPr>
          <a:lstStyle/>
          <a:p>
            <a:pPr algn="r"/>
            <a:r>
              <a:rPr lang="en-US" sz="2400" noProof="1">
                <a:solidFill>
                  <a:srgbClr val="70AD47"/>
                </a:solidFill>
                <a:latin typeface="Arial" panose="020B0604020202020204" pitchFamily="34" charset="0"/>
                <a:cs typeface="Arial" panose="020B0604020202020204" pitchFamily="34" charset="0"/>
              </a:rPr>
              <a:t>Concurrency helps create responsive software, particularly in applications that involve I/O operations, such as reading and writing to files, and network communication.</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59236" y="2225144"/>
            <a:ext cx="4521735" cy="1938992"/>
          </a:xfrm>
          <a:prstGeom prst="rect">
            <a:avLst/>
          </a:prstGeom>
          <a:noFill/>
        </p:spPr>
        <p:txBody>
          <a:bodyPr wrap="square" lIns="0" rIns="0" rtlCol="0" anchor="b">
            <a:spAutoFit/>
          </a:bodyPr>
          <a:lstStyle/>
          <a:p>
            <a:r>
              <a:rPr lang="en-US" sz="2400" noProof="1">
                <a:solidFill>
                  <a:srgbClr val="8497B0"/>
                </a:solidFill>
                <a:latin typeface="Arial" panose="020B0604020202020204" pitchFamily="34" charset="0"/>
                <a:cs typeface="Arial" panose="020B0604020202020204" pitchFamily="34" charset="0"/>
              </a:rPr>
              <a:t>By running I/O-bound tasks concurrently, your program can continue to execute other tasks while waiting for I/O operations to complete.</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277257" y="2262059"/>
            <a:ext cx="4972631" cy="1569660"/>
          </a:xfrm>
          <a:prstGeom prst="rect">
            <a:avLst/>
          </a:prstGeom>
          <a:noFill/>
        </p:spPr>
        <p:txBody>
          <a:bodyPr wrap="square" lIns="0" rIns="0" rtlCol="0" anchor="b">
            <a:spAutoFit/>
          </a:bodyPr>
          <a:lstStyle/>
          <a:p>
            <a:pPr algn="r"/>
            <a:r>
              <a:rPr lang="en-US" sz="2400" noProof="1">
                <a:solidFill>
                  <a:srgbClr val="ED7D31"/>
                </a:solidFill>
                <a:latin typeface="Arial" panose="020B0604020202020204" pitchFamily="34" charset="0"/>
                <a:cs typeface="Arial" panose="020B0604020202020204" pitchFamily="34" charset="0"/>
              </a:rPr>
              <a:t>Concurrency allows you to run tasks in parallel, making your programs faster and more efficient by utilizing all available CPU cores.</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356806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Uses of Concurrency in Golang (contd.)</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59236" y="7156170"/>
            <a:ext cx="5741604" cy="1569660"/>
          </a:xfrm>
          <a:prstGeom prst="rect">
            <a:avLst/>
          </a:prstGeom>
          <a:noFill/>
        </p:spPr>
        <p:txBody>
          <a:bodyPr wrap="square" lIns="0" rIns="0" rtlCol="0" anchor="b">
            <a:spAutoFit/>
          </a:bodyPr>
          <a:lstStyle/>
          <a:p>
            <a:r>
              <a:rPr lang="en-US" sz="2400" noProof="1">
                <a:solidFill>
                  <a:schemeClr val="accent4">
                    <a:lumMod val="75000"/>
                  </a:schemeClr>
                </a:solidFill>
                <a:latin typeface="Arial" panose="020B0604020202020204" pitchFamily="34" charset="0"/>
                <a:cs typeface="Arial" panose="020B0604020202020204" pitchFamily="34" charset="0"/>
              </a:rPr>
              <a:t>Concurrency allows for efficient error handling. For example, you can continue processing other tasks even when one goroutine encounters an error.</a:t>
            </a:r>
          </a:p>
        </p:txBody>
      </p:sp>
      <p:sp>
        <p:nvSpPr>
          <p:cNvPr id="14" name="TextBox 13">
            <a:extLst>
              <a:ext uri="{FF2B5EF4-FFF2-40B4-BE49-F238E27FC236}">
                <a16:creationId xmlns:a16="http://schemas.microsoft.com/office/drawing/2014/main" id="{C26809FF-FF25-84F0-C401-7F05FCD6CC98}"/>
              </a:ext>
            </a:extLst>
          </p:cNvPr>
          <p:cNvSpPr txBox="1"/>
          <p:nvPr/>
        </p:nvSpPr>
        <p:spPr>
          <a:xfrm>
            <a:off x="1257473" y="7195533"/>
            <a:ext cx="4972631" cy="1200329"/>
          </a:xfrm>
          <a:prstGeom prst="rect">
            <a:avLst/>
          </a:prstGeom>
          <a:noFill/>
        </p:spPr>
        <p:txBody>
          <a:bodyPr wrap="square" lIns="0" rIns="0" rtlCol="0" anchor="b">
            <a:spAutoFit/>
          </a:bodyPr>
          <a:lstStyle/>
          <a:p>
            <a:pPr algn="r"/>
            <a:r>
              <a:rPr lang="en-US" sz="2400" noProof="1">
                <a:solidFill>
                  <a:srgbClr val="70AD47"/>
                </a:solidFill>
                <a:latin typeface="Arial" panose="020B0604020202020204" pitchFamily="34" charset="0"/>
                <a:cs typeface="Arial" panose="020B0604020202020204" pitchFamily="34" charset="0"/>
              </a:rPr>
              <a:t>Concurrency helps ensure that resources are accessed and updated in a thread-safe manner.</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59236" y="2371214"/>
            <a:ext cx="4521735" cy="830997"/>
          </a:xfrm>
          <a:prstGeom prst="rect">
            <a:avLst/>
          </a:prstGeom>
          <a:noFill/>
        </p:spPr>
        <p:txBody>
          <a:bodyPr wrap="square" lIns="0" rIns="0" rtlCol="0" anchor="b">
            <a:spAutoFit/>
          </a:bodyPr>
          <a:lstStyle/>
          <a:p>
            <a:r>
              <a:rPr lang="en-US" sz="2400" noProof="1">
                <a:solidFill>
                  <a:srgbClr val="8497B0"/>
                </a:solidFill>
                <a:latin typeface="Arial" panose="020B0604020202020204" pitchFamily="34" charset="0"/>
                <a:cs typeface="Arial" panose="020B0604020202020204" pitchFamily="34" charset="0"/>
              </a:rPr>
              <a:t>Concurrency is used to keep the user interface responsive.</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277257" y="2262059"/>
            <a:ext cx="4972631" cy="1569660"/>
          </a:xfrm>
          <a:prstGeom prst="rect">
            <a:avLst/>
          </a:prstGeom>
          <a:noFill/>
        </p:spPr>
        <p:txBody>
          <a:bodyPr wrap="square" lIns="0" rIns="0" rtlCol="0" anchor="b">
            <a:spAutoFit/>
          </a:bodyPr>
          <a:lstStyle/>
          <a:p>
            <a:pPr algn="r"/>
            <a:r>
              <a:rPr lang="en-US" sz="2400" noProof="1">
                <a:solidFill>
                  <a:srgbClr val="ED7D31"/>
                </a:solidFill>
                <a:latin typeface="Arial" panose="020B0604020202020204" pitchFamily="34" charset="0"/>
                <a:cs typeface="Arial" panose="020B0604020202020204" pitchFamily="34" charset="0"/>
              </a:rPr>
              <a:t>Concurrency is used for building distributed systems, managing multiple network connections, and handling concurrent requests.</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2303798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651</TotalTime>
  <Words>1075</Words>
  <Application>Microsoft Office PowerPoint</Application>
  <PresentationFormat>Custom</PresentationFormat>
  <Paragraphs>71</Paragraphs>
  <Slides>13</Slides>
  <Notes>5</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13</vt:i4>
      </vt:variant>
    </vt:vector>
  </HeadingPairs>
  <TitlesOfParts>
    <vt:vector size="20" baseType="lpstr">
      <vt:lpstr>Google Sans</vt:lpstr>
      <vt:lpstr>Calibri Light</vt:lpstr>
      <vt:lpstr>Arial</vt:lpstr>
      <vt:lpstr>Calibri</vt:lpstr>
      <vt:lpstr>Office Theme</vt:lpstr>
      <vt:lpstr>Custom Design</vt:lpstr>
      <vt:lpstr>1_Custom Design</vt:lpstr>
      <vt:lpstr>PowerPoint Presentation</vt:lpstr>
      <vt:lpstr>PowerPoint Presentation</vt:lpstr>
      <vt:lpstr>PowerPoint Presentation</vt:lpstr>
      <vt:lpstr>Topics</vt:lpstr>
      <vt:lpstr>Learning Objectives</vt:lpstr>
      <vt:lpstr>Concurrency</vt:lpstr>
      <vt:lpstr>Introduction to Concurrency</vt:lpstr>
      <vt:lpstr>Uses of Concurrency in Golang</vt:lpstr>
      <vt:lpstr>Uses of Concurrency in Golang (contd.)</vt:lpstr>
      <vt:lpstr>Concurrency vs Parallelism</vt:lpstr>
      <vt:lpstr>Concurrency Constructs</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Nikitha Nair</cp:lastModifiedBy>
  <cp:revision>70</cp:revision>
  <dcterms:created xsi:type="dcterms:W3CDTF">2023-08-03T08:03:00Z</dcterms:created>
  <dcterms:modified xsi:type="dcterms:W3CDTF">2023-10-26T10:54:16Z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